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7" r:id="rId3"/>
    <p:sldId id="312" r:id="rId4"/>
    <p:sldId id="298" r:id="rId5"/>
    <p:sldId id="266" r:id="rId6"/>
    <p:sldId id="258" r:id="rId7"/>
    <p:sldId id="264" r:id="rId8"/>
    <p:sldId id="265" r:id="rId9"/>
    <p:sldId id="262" r:id="rId10"/>
    <p:sldId id="316" r:id="rId11"/>
    <p:sldId id="315" r:id="rId12"/>
    <p:sldId id="305" r:id="rId13"/>
    <p:sldId id="306" r:id="rId14"/>
    <p:sldId id="307" r:id="rId15"/>
    <p:sldId id="308" r:id="rId16"/>
    <p:sldId id="309" r:id="rId17"/>
    <p:sldId id="310" r:id="rId18"/>
    <p:sldId id="273" r:id="rId19"/>
    <p:sldId id="280" r:id="rId20"/>
    <p:sldId id="275" r:id="rId21"/>
    <p:sldId id="279" r:id="rId22"/>
    <p:sldId id="276" r:id="rId23"/>
    <p:sldId id="304" r:id="rId24"/>
    <p:sldId id="313" r:id="rId25"/>
    <p:sldId id="30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F3"/>
    <a:srgbClr val="009900"/>
    <a:srgbClr val="FFFF00"/>
    <a:srgbClr val="FFFF99"/>
    <a:srgbClr val="CCFFCC"/>
    <a:srgbClr val="8238BA"/>
    <a:srgbClr val="FF33CC"/>
    <a:srgbClr val="F0FF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CD8DE-AAD7-4D25-AFC9-EFA4CCF1D707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A1B5A-1591-488D-8E9F-EDAB86003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24C0-5991-4B2E-B4FE-89CDCC5149F8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8349-1DD6-4F52-8B93-3E7269CB1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5940-ED07-4DAE-817F-E61008F04DD2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5BD1-2E89-46B4-8D74-DFD0718F8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E822-B9AC-4C0F-AEAA-80AFFA0D9B3E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4DDD-5F1B-48A4-B35B-858FE23FB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E47F-DB43-4C85-9943-B00D84BBC32E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7181-CBEC-453B-B12C-A337F530E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165E-D07D-4D1E-B005-13979AB211DE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8341-E5BD-4E77-B142-2B3F26A68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F003-3E4D-42D7-AD1C-3D11AA032A47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E7FE8-8B02-4823-8C40-822CBB5FB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78B4-F527-4B32-805F-53010BB12C61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B741-10F6-4AEE-8BFF-578756A2E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1733-49AF-4FA9-9835-5707542C8932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3852-EAE7-4565-8FBE-D4D69C91E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00A8-9589-4F8C-B3E7-6FA18875DA1D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E474-7B54-4515-ACBA-8724EED3A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0896-3BD4-4472-932F-B77E00D2DC77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6104-8997-4E3B-9FD1-5C99140DC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D713-A313-4FAB-BEFF-E85D9A74358E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A58E-B98C-418D-B4CB-17CA48DEC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DF6B2F-85A1-4E9B-B163-B31B7F3721F0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BFD369-8702-4AC1-8868-2B68FB59C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gallery.ru/?ph=m6E-bNv3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a.ru/books/514476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zon.ru/context/detail/id/5221396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zlatoriza.ru/uploads/items/big/01-12347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ookbox.com.ua/uploads/posts/2011-04/1302590531_3b1e6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5715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dirty="0" smtClean="0">
                <a:solidFill>
                  <a:srgbClr val="FF0000"/>
                </a:solidFill>
              </a:rPr>
              <a:t/>
            </a:r>
            <a:br>
              <a:rPr lang="en-US" sz="2700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FF0000"/>
                </a:solidFill>
              </a:rPr>
              <a:t/>
            </a:r>
            <a:br>
              <a:rPr lang="en-US" sz="2700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143125"/>
            <a:ext cx="6400800" cy="1752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1111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Роль фольклора</a:t>
            </a:r>
            <a:r>
              <a:rPr lang="en-US" sz="3600" b="1" dirty="0" smtClean="0">
                <a:solidFill>
                  <a:srgbClr val="1111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dirty="0" smtClean="0">
                <a:solidFill>
                  <a:srgbClr val="1111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solidFill>
                  <a:srgbClr val="1111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речевом развитии</a:t>
            </a:r>
            <a:r>
              <a:rPr lang="en-US" sz="3600" b="1" dirty="0" smtClean="0">
                <a:solidFill>
                  <a:srgbClr val="1111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dirty="0" smtClean="0">
                <a:solidFill>
                  <a:srgbClr val="1111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solidFill>
                  <a:srgbClr val="1111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детей раннего возраста в режимных моментах</a:t>
            </a:r>
            <a:r>
              <a:rPr lang="en-US" sz="3600" b="1" dirty="0" smtClean="0">
                <a:solidFill>
                  <a:srgbClr val="1111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</a:p>
          <a:p>
            <a:pPr eaLnBrk="1" hangingPunct="1"/>
            <a:endParaRPr lang="ru-RU" sz="3600" dirty="0" smtClean="0">
              <a:solidFill>
                <a:srgbClr val="1111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571500"/>
            <a:ext cx="3857625" cy="492918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1111F3"/>
                </a:solidFill>
                <a:latin typeface="Georgia" pitchFamily="18" charset="0"/>
              </a:rPr>
              <a:t>Оксан Семеновна Ушакова </a:t>
            </a:r>
            <a:r>
              <a:rPr lang="ru-RU" sz="2200" dirty="0" smtClean="0">
                <a:solidFill>
                  <a:srgbClr val="1111F3"/>
                </a:solidFill>
                <a:latin typeface="Georgia" pitchFamily="18" charset="0"/>
              </a:rPr>
              <a:t>считает, что </a:t>
            </a:r>
            <a:r>
              <a:rPr lang="ru-RU" sz="2200" dirty="0" err="1" smtClean="0">
                <a:solidFill>
                  <a:srgbClr val="1111F3"/>
                </a:solidFill>
                <a:latin typeface="Georgia" pitchFamily="18" charset="0"/>
              </a:rPr>
              <a:t>потешки</a:t>
            </a:r>
            <a:r>
              <a:rPr lang="ru-RU" sz="2200" dirty="0" smtClean="0">
                <a:solidFill>
                  <a:srgbClr val="1111F3"/>
                </a:solidFill>
                <a:latin typeface="Georgia" pitchFamily="18" charset="0"/>
              </a:rPr>
              <a:t>, скороговорки, пословицы, поговорки являются богатейшим материалом для развития </a:t>
            </a:r>
            <a:r>
              <a:rPr lang="ru-RU" sz="2200" b="1" i="1" dirty="0" smtClean="0">
                <a:solidFill>
                  <a:srgbClr val="1111F3"/>
                </a:solidFill>
                <a:latin typeface="Georgia" pitchFamily="18" charset="0"/>
              </a:rPr>
              <a:t>звуковой культуры речи</a:t>
            </a:r>
            <a:r>
              <a:rPr lang="ru-RU" sz="2200" dirty="0" smtClean="0">
                <a:solidFill>
                  <a:srgbClr val="1111F3"/>
                </a:solidFill>
                <a:latin typeface="Georgia" pitchFamily="18" charset="0"/>
              </a:rPr>
              <a:t>. Развивая чувство ритма и рифмы,  готовим ребенка к дальнейшему восприятию поэтической речи и формируем интонационную выразительность его речи. </a:t>
            </a:r>
          </a:p>
          <a:p>
            <a:pPr eaLnBrk="1" hangingPunct="1"/>
            <a:endParaRPr lang="ru-RU" sz="2200" dirty="0" smtClean="0"/>
          </a:p>
        </p:txBody>
      </p:sp>
      <p:pic>
        <p:nvPicPr>
          <p:cNvPr id="27651" name="Содержимое 4" descr="http://data3.gallery.ru/albums/gallery/49754--24155298-m750x740.jpg">
            <a:hlinkClick r:id="rId2" tooltip="&quot;На следующее изображение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85750"/>
            <a:ext cx="4302125" cy="5853113"/>
          </a:xfrm>
          <a:ln w="57150">
            <a:solidFill>
              <a:srgbClr val="00B050"/>
            </a:solidFill>
            <a:prstDash val="sysDot"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285750"/>
            <a:ext cx="7786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1111F3"/>
                </a:solidFill>
                <a:latin typeface="Georgia" pitchFamily="18" charset="0"/>
              </a:rPr>
              <a:t/>
            </a:r>
            <a:br>
              <a:rPr lang="ru-RU" sz="3100" dirty="0" smtClean="0">
                <a:solidFill>
                  <a:srgbClr val="1111F3"/>
                </a:solidFill>
                <a:latin typeface="Georgia" pitchFamily="18" charset="0"/>
              </a:rPr>
            </a:br>
            <a:r>
              <a:rPr lang="ru-RU" sz="3100" dirty="0" smtClean="0">
                <a:solidFill>
                  <a:srgbClr val="1111F3"/>
                </a:solidFill>
                <a:latin typeface="Georgia" pitchFamily="18" charset="0"/>
              </a:rPr>
              <a:t>В своей работе я поставила перед собой задачи  </a:t>
            </a:r>
            <a:r>
              <a:rPr lang="ru-RU" sz="3100" b="1" dirty="0" smtClean="0">
                <a:solidFill>
                  <a:srgbClr val="1111F3"/>
                </a:solidFill>
                <a:latin typeface="Georgia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214313" y="1143000"/>
            <a:ext cx="8643937" cy="557212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rgbClr val="C00000"/>
                </a:solidFill>
                <a:latin typeface="Georgia" pitchFamily="18" charset="0"/>
              </a:rPr>
              <a:t>Знакомить детей с устным народным творчеством.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rgbClr val="C00000"/>
                </a:solidFill>
                <a:latin typeface="Georgia" pitchFamily="18" charset="0"/>
              </a:rPr>
              <a:t>Учить внимательно слушать, и запоминать художественные произведения, отгадывать загадки, принимать участие в драматизации сказок.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rgbClr val="C00000"/>
                </a:solidFill>
                <a:latin typeface="Georgia" pitchFamily="18" charset="0"/>
              </a:rPr>
              <a:t>Заучивать </a:t>
            </a:r>
            <a:r>
              <a:rPr lang="ru-RU" sz="3800" dirty="0" err="1" smtClean="0">
                <a:solidFill>
                  <a:srgbClr val="C00000"/>
                </a:solidFill>
                <a:latin typeface="Georgia" pitchFamily="18" charset="0"/>
              </a:rPr>
              <a:t>потешки</a:t>
            </a:r>
            <a:r>
              <a:rPr lang="ru-RU" sz="3800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en-US" sz="38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rgbClr val="C00000"/>
                </a:solidFill>
                <a:latin typeface="Georgia" pitchFamily="18" charset="0"/>
              </a:rPr>
              <a:t>Воспитывать уважительное отношение к взрослым и  сотрудникам детского сада.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rgbClr val="C00000"/>
                </a:solidFill>
                <a:latin typeface="Georgia" pitchFamily="18" charset="0"/>
              </a:rPr>
              <a:t>Воспитывать дружеские чувства и гуманное взаимоотношения между детьми.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rgbClr val="C00000"/>
                </a:solidFill>
                <a:latin typeface="Georgia" pitchFamily="18" charset="0"/>
              </a:rPr>
              <a:t> Воспитывать положительное отношение к режимным моментам: умыванию, одеванию, приему пищи и т.д.</a:t>
            </a:r>
            <a:r>
              <a:rPr lang="ru-RU" sz="3800" dirty="0" smtClean="0"/>
              <a:t>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rgbClr val="C00000"/>
                </a:solidFill>
                <a:latin typeface="Georgia" pitchFamily="18" charset="0"/>
              </a:rPr>
              <a:t>Воспитывать любовь к живому.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251008"/>
            <a:ext cx="8964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F3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Особую значимость фольклор представляет в первые дни жизни малыша в детском саду. Маленький ребёнок в период адаптации скучает по дому, маме, не способен к общению с другими детьми и потому находится в угнетённом состоянии.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1111F3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1111F3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Потешка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F3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помогает устанавливать первоначальный контакт воспитателя с малышами. Правильно подобранная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1111F3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потешка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F3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, помогает погасить в малыше отрицательные эмоции, пробудить чувство симпатии к пока ещё чужому для него человеку. В общем, отвлечься и успокоиться.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1111F3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1111F3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Потешка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F3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способна корректировать поведение детей, создавать у них хорошее настроение. Вот почему стараемся, чтобы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1111F3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потешка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F3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сопутствовала всей жизни малышей, настраивала их на мажорный лад.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1111F3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8886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Использование фольклора в режимных моментах </a:t>
            </a:r>
          </a:p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При умывании.</a:t>
            </a:r>
            <a:r>
              <a:rPr lang="ru-RU" sz="2800" dirty="0" smtClean="0"/>
              <a:t> 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Водичка, водичка,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Умой Насте (Кате) личико,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Чтобы глазоньки блестели,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Чтобы щечки краснели,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Чтоб смеялся роток,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Чтоб кусался зубок.</a:t>
            </a:r>
          </a:p>
          <a:p>
            <a:endParaRPr lang="ru-RU" sz="2800" b="1" dirty="0">
              <a:solidFill>
                <a:srgbClr val="1111F3"/>
              </a:solidFill>
              <a:latin typeface="+mn-lt"/>
            </a:endParaRPr>
          </a:p>
        </p:txBody>
      </p:sp>
      <p:pic>
        <p:nvPicPr>
          <p:cNvPr id="5" name="Рисунок 4" descr="C:\Users\дом\Desktop\Новая папка\20190325_091338.jpg"/>
          <p:cNvPicPr/>
          <p:nvPr/>
        </p:nvPicPr>
        <p:blipFill>
          <a:blip r:embed="rId2" cstate="print"/>
          <a:srcRect r="15205"/>
          <a:stretch>
            <a:fillRect/>
          </a:stretch>
        </p:blipFill>
        <p:spPr bwMode="auto">
          <a:xfrm>
            <a:off x="3643306" y="2214554"/>
            <a:ext cx="5000660" cy="421484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14348" y="642918"/>
            <a:ext cx="5715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При кормлении:</a:t>
            </a:r>
          </a:p>
          <a:p>
            <a:endParaRPr lang="ru-RU" sz="2800" b="1" dirty="0" smtClean="0">
              <a:solidFill>
                <a:srgbClr val="1111F3"/>
              </a:solidFill>
              <a:latin typeface="+mn-lt"/>
            </a:endParaRPr>
          </a:p>
          <a:p>
            <a:r>
              <a:rPr lang="ru-RU" sz="2800" dirty="0" smtClean="0"/>
              <a:t> </a:t>
            </a:r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Плывёт, плывёт кораблик,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Качаясь по волнам.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Плывёт, плывёт кораблик,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А (имя ребёнка) его - </a:t>
            </a:r>
            <a:r>
              <a:rPr lang="ru-RU" sz="2400" b="1" dirty="0" err="1" smtClean="0">
                <a:solidFill>
                  <a:srgbClr val="1111F3"/>
                </a:solidFill>
                <a:latin typeface="+mn-lt"/>
              </a:rPr>
              <a:t>ам</a:t>
            </a:r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!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Наша ложка непослушна:</a:t>
            </a:r>
          </a:p>
          <a:p>
            <a:endParaRPr lang="ru-RU" sz="2800" b="1" dirty="0" smtClean="0">
              <a:solidFill>
                <a:srgbClr val="1111F3"/>
              </a:solidFill>
              <a:latin typeface="+mn-lt"/>
            </a:endParaRPr>
          </a:p>
          <a:p>
            <a:endParaRPr lang="ru-RU" sz="2800" b="1" dirty="0" smtClean="0">
              <a:solidFill>
                <a:srgbClr val="1111F3"/>
              </a:solidFill>
              <a:latin typeface="+mn-lt"/>
            </a:endParaRPr>
          </a:p>
          <a:p>
            <a:endParaRPr lang="ru-RU" sz="2800" b="1" dirty="0">
              <a:solidFill>
                <a:srgbClr val="1111F3"/>
              </a:solidFill>
              <a:latin typeface="+mn-lt"/>
            </a:endParaRPr>
          </a:p>
        </p:txBody>
      </p:sp>
      <p:pic>
        <p:nvPicPr>
          <p:cNvPr id="6" name="Рисунок 5" descr="C:\Users\дом\Desktop\Новая папка\20190325_112228.jpg"/>
          <p:cNvPicPr/>
          <p:nvPr/>
        </p:nvPicPr>
        <p:blipFill>
          <a:blip r:embed="rId2" cstate="print"/>
          <a:srcRect t="11673" r="12148"/>
          <a:stretch>
            <a:fillRect/>
          </a:stretch>
        </p:blipFill>
        <p:spPr bwMode="auto">
          <a:xfrm>
            <a:off x="4429124" y="2714620"/>
            <a:ext cx="4286248" cy="321471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79400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На горшках:</a:t>
            </a:r>
          </a:p>
          <a:p>
            <a:endParaRPr lang="ru-RU" sz="2800" b="1" dirty="0" smtClean="0">
              <a:solidFill>
                <a:srgbClr val="1111F3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 Прыг-скок, прыг-скок,</a:t>
            </a:r>
          </a:p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Мы присядем на горшок.</a:t>
            </a:r>
          </a:p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Мы поели, мы попили.</a:t>
            </a:r>
          </a:p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Про него чуть не забыли.</a:t>
            </a:r>
          </a:p>
          <a:p>
            <a:endParaRPr lang="ru-RU" sz="2800" b="1" dirty="0" smtClean="0">
              <a:solidFill>
                <a:srgbClr val="1111F3"/>
              </a:solidFill>
              <a:latin typeface="+mn-lt"/>
            </a:endParaRPr>
          </a:p>
        </p:txBody>
      </p:sp>
      <p:pic>
        <p:nvPicPr>
          <p:cNvPr id="3" name="Рисунок 2" descr="C:\Users\дом\Desktop\Новая папка\20190325_1142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571744"/>
            <a:ext cx="4643470" cy="385765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6562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При  засыпании: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Снял зайчонок тапочки,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Чисто вымыл лапочки,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Съел морковку -И в кровать,</a:t>
            </a:r>
          </a:p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Будет зайка крепко спать</a:t>
            </a:r>
          </a:p>
          <a:p>
            <a:endParaRPr lang="ru-RU" sz="2400" b="1" dirty="0">
              <a:solidFill>
                <a:srgbClr val="1111F3"/>
              </a:solidFill>
              <a:latin typeface="+mn-lt"/>
            </a:endParaRPr>
          </a:p>
        </p:txBody>
      </p:sp>
      <p:pic>
        <p:nvPicPr>
          <p:cNvPr id="3" name="Рисунок 2" descr="C:\Users\дом\Desktop\Новая папка\20190325_1158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928934"/>
            <a:ext cx="5476887" cy="36052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64391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При сюжетно- ролевых игр, на примере  «Чаепитие». </a:t>
            </a:r>
          </a:p>
          <a:p>
            <a:endParaRPr lang="ru-RU" sz="2800" b="1" dirty="0" smtClean="0">
              <a:solidFill>
                <a:srgbClr val="1111F3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«Дверь открою, стану звать,</a:t>
            </a:r>
          </a:p>
          <a:p>
            <a:r>
              <a:rPr lang="ru-RU" sz="2800" b="1" dirty="0" smtClean="0">
                <a:solidFill>
                  <a:srgbClr val="1111F3"/>
                </a:solidFill>
                <a:latin typeface="+mn-lt"/>
              </a:rPr>
              <a:t>Деток чаем угощать».</a:t>
            </a:r>
          </a:p>
          <a:p>
            <a:endParaRPr lang="ru-RU" sz="2800" b="1" dirty="0" smtClean="0">
              <a:solidFill>
                <a:srgbClr val="1111F3"/>
              </a:solidFill>
              <a:latin typeface="+mn-lt"/>
            </a:endParaRPr>
          </a:p>
          <a:p>
            <a:endParaRPr lang="ru-RU" sz="2800" b="1" dirty="0">
              <a:solidFill>
                <a:srgbClr val="1111F3"/>
              </a:solidFill>
              <a:latin typeface="+mn-lt"/>
            </a:endParaRPr>
          </a:p>
        </p:txBody>
      </p:sp>
      <p:pic>
        <p:nvPicPr>
          <p:cNvPr id="4" name="Рисунок 3" descr="C:\Users\дом\Desktop\Новая папка\20190325_091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4214842" cy="35719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43570" y="2357430"/>
            <a:ext cx="337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111F3"/>
                </a:solidFill>
                <a:latin typeface="+mn-lt"/>
              </a:rPr>
              <a:t>Пальчиковый театр.</a:t>
            </a:r>
            <a:endParaRPr lang="ru-RU" sz="2400" b="1" dirty="0">
              <a:solidFill>
                <a:srgbClr val="1111F3"/>
              </a:solidFill>
              <a:latin typeface="+mn-lt"/>
            </a:endParaRPr>
          </a:p>
        </p:txBody>
      </p:sp>
      <p:pic>
        <p:nvPicPr>
          <p:cNvPr id="6" name="Рисунок 5" descr="C:\Users\дом\Desktop\Новая папка\20190326_172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496"/>
            <a:ext cx="3576641" cy="335758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sz="3600" dirty="0" smtClean="0">
                <a:solidFill>
                  <a:srgbClr val="1111F3"/>
                </a:solidFill>
                <a:latin typeface="Georgia" pitchFamily="18" charset="0"/>
              </a:rPr>
              <a:t>В своей работе  выделила </a:t>
            </a:r>
            <a:r>
              <a:rPr lang="ru-RU" sz="3600" b="1" dirty="0" smtClean="0">
                <a:solidFill>
                  <a:srgbClr val="1111F3"/>
                </a:solidFill>
                <a:latin typeface="Georgia" pitchFamily="18" charset="0"/>
              </a:rPr>
              <a:t>два направления: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9" name="Содержимое 4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1111F3"/>
                </a:solidFill>
                <a:latin typeface="Georgia" pitchFamily="18" charset="0"/>
              </a:rPr>
              <a:t>Использование фольклора в организованной образовательной деятельности: коммуникация и чтение  художественной литературы.</a:t>
            </a:r>
            <a:endParaRPr lang="en-US" smtClean="0">
              <a:solidFill>
                <a:srgbClr val="1111F3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mtClean="0">
              <a:solidFill>
                <a:srgbClr val="1111F3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1111F3"/>
                </a:solidFill>
                <a:latin typeface="Georgia" pitchFamily="18" charset="0"/>
              </a:rPr>
              <a:t>Использование фольклорных произведений в совместно-партнерской деятельности.</a:t>
            </a:r>
          </a:p>
          <a:p>
            <a:pPr eaLnBrk="1" hangingPunct="1"/>
            <a:endParaRPr lang="ru-RU" smtClean="0"/>
          </a:p>
        </p:txBody>
      </p:sp>
      <p:pic>
        <p:nvPicPr>
          <p:cNvPr id="34820" name="Picture 3" descr="K:\анимашки\623604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142875"/>
            <a:ext cx="941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2071688" y="417513"/>
            <a:ext cx="47863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dirty="0">
                <a:solidFill>
                  <a:srgbClr val="1111F3"/>
                </a:solidFill>
                <a:latin typeface="Georgia" pitchFamily="18" charset="0"/>
              </a:rPr>
              <a:t>Организованную образовательную деятельность и  чтение художественной литературы </a:t>
            </a: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используем методику </a:t>
            </a:r>
            <a:r>
              <a:rPr lang="ru-RU" sz="20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Борисенко М.Г., Лукиной Н.А. Авторы широко используют фольклорный материал в развитии речи детей. В программный материал включены такие виды фольклорных жанров как </a:t>
            </a:r>
            <a:r>
              <a:rPr lang="ru-RU" sz="2000" dirty="0" err="1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пестушки</a:t>
            </a: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потешки</a:t>
            </a: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, загадки, сказки. </a:t>
            </a:r>
            <a:r>
              <a:rPr lang="ru-RU" sz="2000" dirty="0" err="1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Потешки</a:t>
            </a: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 подобраны по всем лексическим темам, с которыми должен ознакомиться ребенок </a:t>
            </a:r>
            <a:r>
              <a:rPr lang="ru-RU" sz="20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раннего возраста.</a:t>
            </a:r>
            <a:endParaRPr lang="ru-RU" sz="2000" dirty="0">
              <a:solidFill>
                <a:srgbClr val="1111F3"/>
              </a:solidFill>
              <a:latin typeface="Georgia" pitchFamily="18" charset="0"/>
            </a:endParaRPr>
          </a:p>
        </p:txBody>
      </p:sp>
      <p:pic>
        <p:nvPicPr>
          <p:cNvPr id="35843" name="Рисунок 4" descr="http://static.ozone.ru/multimedia/books_covers/c200/1000359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285750"/>
            <a:ext cx="1643062" cy="192881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5844" name="Рисунок 5" descr="http://static.ozone.ru/multimedia/books_covers/c200/1001733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28875"/>
            <a:ext cx="1643063" cy="17859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5845" name="Рисунок 6" descr="http://static.ozone.ru/multimedia/books_covers/c200/1002963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14313"/>
            <a:ext cx="1643063" cy="1857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5846" name="Рисунок 7" descr="http://static.ozone.ru/multimedia/books_covers/c200/1000378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857750"/>
            <a:ext cx="1785937" cy="17621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5847" name="Рисунок 8" descr="Книга: Курочка в сапожках. Русские народные песенки и потешки (в комплекте из 15 книг)">
            <a:hlinkClick r:id="rId6" tooltip="&quot;Курочка в сапожках. Русские народные песенки и потешки (в комплекте из 15 книг)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63" y="3929063"/>
            <a:ext cx="1571625" cy="1857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5848" name="Рисунок 9" descr="http://www.booka.ru/images/books/5144/514476/medium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" y="4929188"/>
            <a:ext cx="1143000" cy="164306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4829175" cy="55546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</a:t>
            </a:r>
            <a:r>
              <a:rPr lang="ru-RU" sz="2200" dirty="0" smtClean="0">
                <a:solidFill>
                  <a:srgbClr val="1111F3"/>
                </a:solidFill>
                <a:latin typeface="Georgia" pitchFamily="18" charset="0"/>
              </a:rPr>
              <a:t>В раннем детстве ребенок овладевает величайшим достижением человечества – речью. Этот бурный  процесс не происходит сам собой. Маленький ребенок многое усваивает путем непосредственного подражания окружающим его людям, а так же непосредственно соприкасаясь с разными предметами. Это самостоятельно добытый опыт имеет большое воспитательное значение: будит любопытство, умственную активность, доставляет много конкретных впечатлений.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39" name="Picture 2" descr="C:\Users\Серик\Pictures\смешарики\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428750"/>
            <a:ext cx="4040187" cy="2714625"/>
          </a:xfrm>
          <a:prstGeom prst="rect">
            <a:avLst/>
          </a:prstGeom>
          <a:noFill/>
          <a:ln w="57150">
            <a:solidFill>
              <a:srgbClr val="00B050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404664"/>
            <a:ext cx="88924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3200" dirty="0" smtClean="0">
                <a:solidFill>
                  <a:srgbClr val="1111F3"/>
                </a:solidFill>
                <a:latin typeface="Georgia" pitchFamily="18" charset="0"/>
              </a:rPr>
              <a:t>                    Организованную образовательную     деятельность </a:t>
            </a:r>
            <a:r>
              <a:rPr lang="ru-RU" sz="32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с использованием русского </a:t>
            </a:r>
            <a:r>
              <a:rPr lang="ru-RU" sz="32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фольклора рассматриваем не </a:t>
            </a:r>
            <a:r>
              <a:rPr lang="ru-RU" sz="32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как традиционную форму обучения, а как яркое общение с малышами. Ведь на глазах у детей разыгрывается красочное действие: звери разговаривают человеческими голосами, поют, пляшут, играют и т. д. Привнесение настроения затейливости, шаловливого веселья, и иногда и некоторого баловства - вот в чём приоритет фольклорных игр.</a:t>
            </a:r>
            <a:endParaRPr lang="ru-RU" sz="3200" dirty="0">
              <a:solidFill>
                <a:srgbClr val="1111F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7188"/>
            <a:ext cx="8147248" cy="57689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1111F3"/>
                </a:solidFill>
                <a:latin typeface="Georgia" pitchFamily="18" charset="0"/>
              </a:rPr>
              <a:t>Как известно, малыши отличаются непроизвольностью действий, неспособностью к самоорганизации, сдержанности, их внимание неустойчиво. Поэтому при чтении произведений используем  все средства выразительности речи: мимику, жесты, силу голоса, тембр, стараемся прочесть эмоционально, ведь дети не просто отзывчивы на эмоциональное поведение взрослых, они проявляют эмоциональную чуткость ко всем действиям педагога.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395536" y="764704"/>
            <a:ext cx="82153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Использую  </a:t>
            </a:r>
            <a:r>
              <a:rPr lang="ru-RU" sz="36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наглядные средства (игрушки, картинки, пособия), с помощью которых создается развернутая картина действий и результата. Пояснения лаконичные, четкие, сжатые (иначе за потоком слов потеряется смысл текста) подкрепляются показом наглядного дидактического материала</a:t>
            </a: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1111F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Прямоугольник 3"/>
          <p:cNvSpPr>
            <a:spLocks noChangeArrowheads="1"/>
          </p:cNvSpPr>
          <p:nvPr/>
        </p:nvSpPr>
        <p:spPr bwMode="auto">
          <a:xfrm>
            <a:off x="428625" y="836712"/>
            <a:ext cx="8286750" cy="620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Фольклор даёт возможность познакомить детей с животными, которых они видели только на картинке, формируют представления о диких животных, птицах и их повадках. </a:t>
            </a:r>
            <a:r>
              <a:rPr lang="ru-RU" sz="28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Фольклорные произведения учат детей понимать “доброе” и “злое”, противостоять плохому, активно защищать слабых, проявлять заботу, великодушие. Через сказку, </a:t>
            </a:r>
            <a:r>
              <a:rPr lang="ru-RU" sz="2800" dirty="0" err="1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потешки</a:t>
            </a:r>
            <a:r>
              <a:rPr lang="ru-RU" sz="28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, песенки у малышей складываются более глубокие представления о плодотворном труде человека. Это только начало жизненного пути. И пусть уже в самом начале этот путь будет освещен солнцем народного поэтического творчества.</a:t>
            </a:r>
            <a:endParaRPr lang="ru-RU" sz="2800" dirty="0" smtClean="0">
              <a:solidFill>
                <a:srgbClr val="1111F3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</a:pPr>
            <a:endParaRPr lang="ru-RU" sz="2800" dirty="0" smtClean="0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dirty="0">
              <a:solidFill>
                <a:srgbClr val="1111F3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100" dirty="0" smtClean="0"/>
          </a:p>
          <a:p>
            <a:pPr algn="ctr"/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015.jpg"/>
          <p:cNvPicPr/>
          <p:nvPr/>
        </p:nvPicPr>
        <p:blipFill>
          <a:blip r:embed="rId2" cstate="print"/>
          <a:srcRect t="1663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757" y="2852936"/>
            <a:ext cx="9033243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внимание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Серик\Pictures\смешарики\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85750"/>
            <a:ext cx="3795712" cy="3771900"/>
          </a:xfrm>
          <a:prstGeom prst="rect">
            <a:avLst/>
          </a:prstGeom>
          <a:noFill/>
          <a:ln w="57150">
            <a:solidFill>
              <a:srgbClr val="00B050"/>
            </a:solidFill>
            <a:prstDash val="lgDashDot"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85750" y="1319213"/>
            <a:ext cx="471487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Третий год </a:t>
            </a:r>
            <a:r>
              <a:rPr lang="ru-RU" sz="22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жизни является самым благоприятным для развития речи ребенка. Основная задача развития речи ребенка - овладение нормами и правилами родного для него языка. Устное народное творчество таит в себе неисчерпаемые возможности для пробуждения познавательной активности, самостоятельности, яркой индивидуальности малыша, для развития речевых навыков. Поэтому </a:t>
            </a:r>
            <a:r>
              <a:rPr lang="ru-RU" sz="22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 следует </a:t>
            </a:r>
            <a:r>
              <a:rPr lang="ru-RU" sz="22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использовать фольклор в воспитании детей.</a:t>
            </a:r>
            <a:endParaRPr lang="ru-RU" sz="2200" dirty="0">
              <a:solidFill>
                <a:srgbClr val="1111F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57188" y="176213"/>
            <a:ext cx="46434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908300" algn="l"/>
                <a:tab pos="3151188" algn="l"/>
                <a:tab pos="3489325" algn="l"/>
                <a:tab pos="62103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Ценность раннего обучающего воздействия давно подмечена народом.</a:t>
            </a:r>
            <a:endParaRPr lang="ru-RU" sz="2000" dirty="0">
              <a:solidFill>
                <a:srgbClr val="1111F3"/>
              </a:solidFill>
              <a:latin typeface="Georgia" pitchFamily="18" charset="0"/>
            </a:endParaRPr>
          </a:p>
          <a:p>
            <a:pPr eaLnBrk="0" hangingPunct="0">
              <a:tabLst>
                <a:tab pos="2908300" algn="l"/>
                <a:tab pos="3151188" algn="l"/>
                <a:tab pos="3489325" algn="l"/>
                <a:tab pos="62103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Фольклор</a:t>
            </a: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, имеет ярко выраженную эстетическую направленность. Многое  в нем создавалось, специально для детей и было продиктовано великой заботой  о молодежи – своем будущем.  </a:t>
            </a:r>
            <a:endParaRPr lang="ru-RU" sz="2000" dirty="0">
              <a:solidFill>
                <a:srgbClr val="1111F3"/>
              </a:solidFill>
              <a:latin typeface="Georgia" pitchFamily="18" charset="0"/>
            </a:endParaRPr>
          </a:p>
        </p:txBody>
      </p:sp>
      <p:pic>
        <p:nvPicPr>
          <p:cNvPr id="15363" name="Picture 4" descr="C:\Users\Серик\Desktop\раб с род\аттестация\метод совет\Новый мат\s640x480[1]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500438"/>
            <a:ext cx="2714613" cy="2286016"/>
          </a:xfrm>
          <a:prstGeom prst="rect">
            <a:avLst/>
          </a:prstGeom>
          <a:solidFill>
            <a:srgbClr val="1111F3"/>
          </a:solidFill>
          <a:ln w="76200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pic>
        <p:nvPicPr>
          <p:cNvPr id="15364" name="Picture 5" descr="C:\Users\Серик\Desktop\раб с род\аттестация\метод совет\Новый мат\ФОТО РАННИЙ ВОЗРАСТ\1272615587_1266515478_01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2857500" cy="231457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2928938" y="3071813"/>
            <a:ext cx="36433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С  незапамятных  времен  живут  в  народном  быту колыбельные песни, </a:t>
            </a:r>
            <a:r>
              <a:rPr lang="ru-RU" sz="2000" dirty="0" err="1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пестушки</a:t>
            </a: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потешки</a:t>
            </a: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, которые забавляют и учат маленького ребенка. Обязательными  спутниками раннего детства являются сказки про курочку </a:t>
            </a:r>
            <a:r>
              <a:rPr lang="ru-RU" sz="2000" dirty="0" err="1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рябу</a:t>
            </a:r>
            <a:r>
              <a:rPr lang="ru-RU" sz="20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, козу-дерезу, репку.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5366" name="Picture 6" descr="C:\Users\Серик\Desktop\раб с род\аттестация\метод совет\Новый мат\koza02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3571875"/>
            <a:ext cx="2090738" cy="300037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785813" y="468313"/>
            <a:ext cx="771525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Народные  песенки,  </a:t>
            </a:r>
            <a:r>
              <a:rPr lang="ru-RU" sz="2800" dirty="0" err="1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потешки</a:t>
            </a: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,  </a:t>
            </a:r>
            <a:r>
              <a:rPr lang="ru-RU" sz="2800" dirty="0" err="1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пестушки</a:t>
            </a: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   </a:t>
            </a: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представляют   собой прекрасный речевой материал,  который  можно  использовать</a:t>
            </a:r>
            <a:r>
              <a:rPr lang="ru-RU" sz="2800" dirty="0">
                <a:solidFill>
                  <a:srgbClr val="1111F3"/>
                </a:solidFill>
                <a:latin typeface="Georgia" pitchFamily="18" charset="0"/>
              </a:rPr>
              <a:t>, как в организованной образовательной деятельности, так и в совместно-партнерской деятельности   детей   раннего   возраста. </a:t>
            </a: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1111F3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2800" dirty="0">
              <a:solidFill>
                <a:srgbClr val="1111F3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 С их помощью можно развивать: </a:t>
            </a:r>
            <a:endParaRPr lang="ru-RU" sz="2800" dirty="0">
              <a:solidFill>
                <a:srgbClr val="1111F3"/>
              </a:solidFill>
              <a:latin typeface="Georgia" pitchFamily="18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фонематический слух</a:t>
            </a:r>
            <a:endParaRPr lang="ru-RU" sz="2800" dirty="0">
              <a:solidFill>
                <a:srgbClr val="1111F3"/>
              </a:solidFill>
              <a:latin typeface="Georgia" pitchFamily="18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грамматический строй речи</a:t>
            </a:r>
            <a:endParaRPr lang="ru-RU" sz="2800" dirty="0">
              <a:solidFill>
                <a:srgbClr val="1111F3"/>
              </a:solidFill>
              <a:latin typeface="Georgia" pitchFamily="18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звуковую  культуру речи.</a:t>
            </a:r>
            <a:endParaRPr lang="ru-RU" sz="2800" dirty="0">
              <a:solidFill>
                <a:srgbClr val="1111F3"/>
              </a:solidFill>
              <a:latin typeface="Georgia" pitchFamily="18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обогащать словарь</a:t>
            </a:r>
            <a:endParaRPr lang="ru-RU" sz="2800" dirty="0">
              <a:solidFill>
                <a:srgbClr val="1111F3"/>
              </a:solidFill>
              <a:latin typeface="Georgia" pitchFamily="18" charset="0"/>
            </a:endParaRPr>
          </a:p>
        </p:txBody>
      </p:sp>
      <p:pic>
        <p:nvPicPr>
          <p:cNvPr id="19459" name="Рисунок 2" descr="Радуга-дуга. Рисунки Ю. Васнецов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3786188"/>
            <a:ext cx="2000250" cy="2643187"/>
          </a:xfrm>
          <a:prstGeom prst="rect">
            <a:avLst/>
          </a:prstGeom>
          <a:noFill/>
          <a:ln w="57150">
            <a:solidFill>
              <a:srgbClr val="00B050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Заведующая кафедрой дошкольной педагогики (1932 -1941 гг), &#10;профессор Александра Платоновна Ус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2928938" cy="3714750"/>
          </a:xfrm>
          <a:prstGeom prst="rect">
            <a:avLst/>
          </a:prstGeom>
          <a:noFill/>
          <a:ln w="57150">
            <a:solidFill>
              <a:srgbClr val="00B050"/>
            </a:solidFill>
            <a:prstDash val="lgDashDot"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786188" y="1000125"/>
            <a:ext cx="4714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1111F3"/>
                </a:solidFill>
                <a:latin typeface="Georgia" pitchFamily="18" charset="0"/>
              </a:rPr>
              <a:t>А.П.Усова </a:t>
            </a:r>
            <a:r>
              <a:rPr lang="ru-RU" sz="3200" dirty="0">
                <a:solidFill>
                  <a:srgbClr val="1111F3"/>
                </a:solidFill>
                <a:latin typeface="Georgia" pitchFamily="18" charset="0"/>
              </a:rPr>
              <a:t> считает, что </a:t>
            </a:r>
            <a:r>
              <a:rPr lang="ru-RU" sz="3200" dirty="0" err="1">
                <a:solidFill>
                  <a:srgbClr val="1111F3"/>
                </a:solidFill>
                <a:latin typeface="Georgia" pitchFamily="18" charset="0"/>
              </a:rPr>
              <a:t>потешки</a:t>
            </a:r>
            <a:r>
              <a:rPr lang="ru-RU" sz="3200" dirty="0">
                <a:solidFill>
                  <a:srgbClr val="1111F3"/>
                </a:solidFill>
                <a:latin typeface="Georgia" pitchFamily="18" charset="0"/>
              </a:rPr>
              <a:t>, сказки, загадки и пословицы являются богатейшим материалом для развития культуры речи.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2" descr="K:\анимашки\599525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5929313"/>
            <a:ext cx="4714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Василий Александрович Сухомли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714375"/>
            <a:ext cx="2857500" cy="4071938"/>
          </a:xfrm>
          <a:prstGeom prst="rect">
            <a:avLst/>
          </a:prstGeom>
          <a:noFill/>
          <a:ln w="57150">
            <a:solidFill>
              <a:srgbClr val="00B050"/>
            </a:solidFill>
            <a:prstDash val="lgDashDot"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88" y="428625"/>
            <a:ext cx="5286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rgbClr val="1111F3"/>
                </a:solidFill>
                <a:latin typeface="Georgia" pitchFamily="18" charset="0"/>
                <a:ea typeface="Times New Roman" pitchFamily="18" charset="0"/>
              </a:rPr>
              <a:t>В.А.Сухомлинский</a:t>
            </a:r>
            <a:r>
              <a:rPr lang="ru-RU" sz="3200" dirty="0">
                <a:solidFill>
                  <a:srgbClr val="1111F3"/>
                </a:solidFill>
                <a:latin typeface="Georgia" pitchFamily="18" charset="0"/>
                <a:ea typeface="Times New Roman" pitchFamily="18" charset="0"/>
              </a:rPr>
              <a:t> считал, что сказки, песенки, </a:t>
            </a:r>
            <a:r>
              <a:rPr lang="ru-RU" sz="3200" dirty="0" err="1">
                <a:solidFill>
                  <a:srgbClr val="1111F3"/>
                </a:solidFill>
                <a:latin typeface="Georgia" pitchFamily="18" charset="0"/>
                <a:ea typeface="Times New Roman" pitchFamily="18" charset="0"/>
              </a:rPr>
              <a:t>потешки</a:t>
            </a:r>
            <a:r>
              <a:rPr lang="ru-RU" sz="3200" dirty="0">
                <a:solidFill>
                  <a:srgbClr val="1111F3"/>
                </a:solidFill>
                <a:latin typeface="Georgia" pitchFamily="18" charset="0"/>
                <a:ea typeface="Times New Roman" pitchFamily="18" charset="0"/>
              </a:rPr>
              <a:t>, являются незаменимым средством пробуждения познавательной активности, самостоятельности, яркой индивидуальности.</a:t>
            </a:r>
          </a:p>
        </p:txBody>
      </p:sp>
      <p:pic>
        <p:nvPicPr>
          <p:cNvPr id="21508" name="Picture 2" descr="K:\анимашки\599525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5857875"/>
            <a:ext cx="53578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47148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1111F3"/>
                </a:solidFill>
                <a:latin typeface="Georgia" pitchFamily="18" charset="0"/>
              </a:rPr>
              <a:t> Педагоги и психологи прошлого считают фольклор одним из действенных и ярких средств народной педагогики, таящий огромные дидактические возможности. Они отмечают, что знакомство с народными произведениями обогащает чувства и речь малышей, формирует отношение к окружающему миру, играет неоценимую роль в нравственном и речевом развитии.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22531" name="Рисунок 2" descr="Лиса и заяц 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714875"/>
            <a:ext cx="1476375" cy="1905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14375" y="785813"/>
            <a:ext cx="8001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ru-RU" sz="3600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Звучность, ритмичность, напевность, занимательность потешек привлекает детей, вызывают желание повторить, запомнить, что, в свою очередь, способствует развитию </a:t>
            </a:r>
            <a:r>
              <a:rPr lang="ru-RU" sz="3600" b="1" i="1" dirty="0">
                <a:solidFill>
                  <a:srgbClr val="1111F3"/>
                </a:solidFill>
                <a:latin typeface="Georgia" pitchFamily="18" charset="0"/>
                <a:cs typeface="Times New Roman" pitchFamily="18" charset="0"/>
              </a:rPr>
              <a:t>разговорной речи</a:t>
            </a:r>
            <a:r>
              <a:rPr lang="ru-RU" sz="3600" dirty="0">
                <a:solidFill>
                  <a:srgbClr val="1111F3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1111F3"/>
              </a:solidFill>
            </a:endParaRPr>
          </a:p>
        </p:txBody>
      </p:sp>
      <p:pic>
        <p:nvPicPr>
          <p:cNvPr id="23555" name="Picture 2" descr="K:\анимашки\b3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28625"/>
            <a:ext cx="876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K:\анимашки\b3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5214938"/>
            <a:ext cx="876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924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</vt:lpstr>
      <vt:lpstr>Слайд 2</vt:lpstr>
      <vt:lpstr>Слайд 3</vt:lpstr>
      <vt:lpstr>Слайд 4</vt:lpstr>
      <vt:lpstr>Слайд 5</vt:lpstr>
      <vt:lpstr>Слайд 6</vt:lpstr>
      <vt:lpstr>Слайд 7</vt:lpstr>
      <vt:lpstr> Педагоги и психологи прошлого считают фольклор одним из действенных и ярких средств народной педагогики, таящий огромные дидактические возможности. Они отмечают, что знакомство с народными произведениями обогащает чувства и речь малышей, формирует отношение к окружающему миру, играет неоценимую роль в нравственном и речевом развитии. </vt:lpstr>
      <vt:lpstr>Слайд 9</vt:lpstr>
      <vt:lpstr>Слайд 10</vt:lpstr>
      <vt:lpstr> В своей работе я поставила перед собой задачи  : </vt:lpstr>
      <vt:lpstr>Слайд 12</vt:lpstr>
      <vt:lpstr>Слайд 13</vt:lpstr>
      <vt:lpstr>Слайд 14</vt:lpstr>
      <vt:lpstr>Слайд 15</vt:lpstr>
      <vt:lpstr>Слайд 16</vt:lpstr>
      <vt:lpstr>Слайд 17</vt:lpstr>
      <vt:lpstr> В своей работе  выделила два направления: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Серик</dc:creator>
  <cp:lastModifiedBy>дом</cp:lastModifiedBy>
  <cp:revision>95</cp:revision>
  <dcterms:created xsi:type="dcterms:W3CDTF">2011-10-22T15:37:10Z</dcterms:created>
  <dcterms:modified xsi:type="dcterms:W3CDTF">2019-03-28T06:05:58Z</dcterms:modified>
</cp:coreProperties>
</file>